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658" r:id="rId2"/>
  </p:sldMasterIdLst>
  <p:notesMasterIdLst>
    <p:notesMasterId r:id="rId37"/>
  </p:notesMasterIdLst>
  <p:sldIdLst>
    <p:sldId id="256" r:id="rId3"/>
    <p:sldId id="294" r:id="rId4"/>
    <p:sldId id="258" r:id="rId5"/>
    <p:sldId id="273" r:id="rId6"/>
    <p:sldId id="268" r:id="rId7"/>
    <p:sldId id="261" r:id="rId8"/>
    <p:sldId id="262" r:id="rId9"/>
    <p:sldId id="260" r:id="rId10"/>
    <p:sldId id="264" r:id="rId11"/>
    <p:sldId id="267" r:id="rId12"/>
    <p:sldId id="265" r:id="rId13"/>
    <p:sldId id="282" r:id="rId14"/>
    <p:sldId id="281" r:id="rId15"/>
    <p:sldId id="280" r:id="rId16"/>
    <p:sldId id="266" r:id="rId17"/>
    <p:sldId id="283" r:id="rId18"/>
    <p:sldId id="269" r:id="rId19"/>
    <p:sldId id="270" r:id="rId20"/>
    <p:sldId id="271" r:id="rId21"/>
    <p:sldId id="274" r:id="rId22"/>
    <p:sldId id="277" r:id="rId23"/>
    <p:sldId id="278" r:id="rId24"/>
    <p:sldId id="284" r:id="rId25"/>
    <p:sldId id="285" r:id="rId26"/>
    <p:sldId id="279" r:id="rId27"/>
    <p:sldId id="275" r:id="rId28"/>
    <p:sldId id="286" r:id="rId29"/>
    <p:sldId id="289" r:id="rId30"/>
    <p:sldId id="291" r:id="rId31"/>
    <p:sldId id="290" r:id="rId32"/>
    <p:sldId id="292" r:id="rId33"/>
    <p:sldId id="293" r:id="rId34"/>
    <p:sldId id="287" r:id="rId35"/>
    <p:sldId id="288" r:id="rId3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A31801-D3CE-4EFA-9A95-0EEFCF631A8C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de-DE"/>
        </a:p>
      </dgm:t>
    </dgm:pt>
    <dgm:pt modelId="{AEF769EE-81B4-48A7-B08E-BBC9B23F2E38}">
      <dgm:prSet/>
      <dgm:spPr/>
      <dgm:t>
        <a:bodyPr/>
        <a:lstStyle/>
        <a:p>
          <a:pPr rtl="0"/>
          <a:r>
            <a:rPr lang="en-US" b="0" i="0" baseline="0" smtClean="0"/>
            <a:t>B5 – TCP Analysis - First Steps</a:t>
          </a:r>
          <a:endParaRPr lang="de-DE"/>
        </a:p>
      </dgm:t>
    </dgm:pt>
    <dgm:pt modelId="{C6D594A1-FD44-4F27-8DC9-A7982A8EF63D}" type="parTrans" cxnId="{CB0B05E7-2E48-493C-A9D5-DBD78636DC19}">
      <dgm:prSet/>
      <dgm:spPr/>
      <dgm:t>
        <a:bodyPr/>
        <a:lstStyle/>
        <a:p>
          <a:endParaRPr lang="de-DE"/>
        </a:p>
      </dgm:t>
    </dgm:pt>
    <dgm:pt modelId="{D50C889B-D540-41B0-87B0-10FD644D9803}" type="sibTrans" cxnId="{CB0B05E7-2E48-493C-A9D5-DBD78636DC19}">
      <dgm:prSet/>
      <dgm:spPr/>
      <dgm:t>
        <a:bodyPr/>
        <a:lstStyle/>
        <a:p>
          <a:endParaRPr lang="de-DE"/>
        </a:p>
      </dgm:t>
    </dgm:pt>
    <dgm:pt modelId="{16569E65-DA80-48C8-B1EB-25AD7882F129}" type="pres">
      <dgm:prSet presAssocID="{D0A31801-D3CE-4EFA-9A95-0EEFCF631A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E775930-BCC1-4F00-9892-4665FC610CBF}" type="pres">
      <dgm:prSet presAssocID="{AEF769EE-81B4-48A7-B08E-BBC9B23F2E38}" presName="parentText" presStyleLbl="node1" presStyleIdx="0" presStyleCnt="1" custLinFactNeighborY="2682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B0B05E7-2E48-493C-A9D5-DBD78636DC19}" srcId="{D0A31801-D3CE-4EFA-9A95-0EEFCF631A8C}" destId="{AEF769EE-81B4-48A7-B08E-BBC9B23F2E38}" srcOrd="0" destOrd="0" parTransId="{C6D594A1-FD44-4F27-8DC9-A7982A8EF63D}" sibTransId="{D50C889B-D540-41B0-87B0-10FD644D9803}"/>
    <dgm:cxn modelId="{3DE8912A-D739-4A44-95F7-4175C737D41A}" type="presOf" srcId="{AEF769EE-81B4-48A7-B08E-BBC9B23F2E38}" destId="{1E775930-BCC1-4F00-9892-4665FC610CBF}" srcOrd="0" destOrd="0" presId="urn:microsoft.com/office/officeart/2005/8/layout/vList2"/>
    <dgm:cxn modelId="{615FBBCB-5870-41B8-AF77-D4ED898BC688}" type="presOf" srcId="{D0A31801-D3CE-4EFA-9A95-0EEFCF631A8C}" destId="{16569E65-DA80-48C8-B1EB-25AD7882F129}" srcOrd="0" destOrd="0" presId="urn:microsoft.com/office/officeart/2005/8/layout/vList2"/>
    <dgm:cxn modelId="{6928E476-77FE-4FDB-A8B9-ABF8688B58D6}" type="presParOf" srcId="{16569E65-DA80-48C8-B1EB-25AD7882F129}" destId="{1E775930-BCC1-4F00-9892-4665FC610C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A31801-D3CE-4EFA-9A95-0EEFCF631A8C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AEF769EE-81B4-48A7-B08E-BBC9B23F2E38}">
      <dgm:prSet/>
      <dgm:spPr/>
      <dgm:t>
        <a:bodyPr/>
        <a:lstStyle/>
        <a:p>
          <a:pPr rtl="0"/>
          <a:r>
            <a:rPr lang="en-US" b="0" i="0" baseline="0" dirty="0" smtClean="0"/>
            <a:t>Basics of managing Data Transfers</a:t>
          </a:r>
          <a:endParaRPr lang="de-DE" dirty="0"/>
        </a:p>
      </dgm:t>
    </dgm:pt>
    <dgm:pt modelId="{C6D594A1-FD44-4F27-8DC9-A7982A8EF63D}" type="parTrans" cxnId="{CB0B05E7-2E48-493C-A9D5-DBD78636DC19}">
      <dgm:prSet/>
      <dgm:spPr/>
      <dgm:t>
        <a:bodyPr/>
        <a:lstStyle/>
        <a:p>
          <a:endParaRPr lang="de-DE"/>
        </a:p>
      </dgm:t>
    </dgm:pt>
    <dgm:pt modelId="{D50C889B-D540-41B0-87B0-10FD644D9803}" type="sibTrans" cxnId="{CB0B05E7-2E48-493C-A9D5-DBD78636DC19}">
      <dgm:prSet/>
      <dgm:spPr/>
      <dgm:t>
        <a:bodyPr/>
        <a:lstStyle/>
        <a:p>
          <a:endParaRPr lang="de-DE"/>
        </a:p>
      </dgm:t>
    </dgm:pt>
    <dgm:pt modelId="{16569E65-DA80-48C8-B1EB-25AD7882F129}" type="pres">
      <dgm:prSet presAssocID="{D0A31801-D3CE-4EFA-9A95-0EEFCF631A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E775930-BCC1-4F00-9892-4665FC610CBF}" type="pres">
      <dgm:prSet presAssocID="{AEF769EE-81B4-48A7-B08E-BBC9B23F2E38}" presName="parentText" presStyleLbl="node1" presStyleIdx="0" presStyleCnt="1" custLinFactNeighborY="6590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B0B05E7-2E48-493C-A9D5-DBD78636DC19}" srcId="{D0A31801-D3CE-4EFA-9A95-0EEFCF631A8C}" destId="{AEF769EE-81B4-48A7-B08E-BBC9B23F2E38}" srcOrd="0" destOrd="0" parTransId="{C6D594A1-FD44-4F27-8DC9-A7982A8EF63D}" sibTransId="{D50C889B-D540-41B0-87B0-10FD644D9803}"/>
    <dgm:cxn modelId="{7FB6C932-9CF0-499A-92BB-E1A6C9E03088}" type="presOf" srcId="{AEF769EE-81B4-48A7-B08E-BBC9B23F2E38}" destId="{1E775930-BCC1-4F00-9892-4665FC610CBF}" srcOrd="0" destOrd="0" presId="urn:microsoft.com/office/officeart/2005/8/layout/vList2"/>
    <dgm:cxn modelId="{DDB03C78-1A79-430E-97E7-06D7ADC4263F}" type="presOf" srcId="{D0A31801-D3CE-4EFA-9A95-0EEFCF631A8C}" destId="{16569E65-DA80-48C8-B1EB-25AD7882F129}" srcOrd="0" destOrd="0" presId="urn:microsoft.com/office/officeart/2005/8/layout/vList2"/>
    <dgm:cxn modelId="{D2A78905-EE39-4D48-AC89-E17422AB5273}" type="presParOf" srcId="{16569E65-DA80-48C8-B1EB-25AD7882F129}" destId="{1E775930-BCC1-4F00-9892-4665FC610C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A31801-D3CE-4EFA-9A95-0EEFCF631A8C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AEF769EE-81B4-48A7-B08E-BBC9B23F2E38}">
      <dgm:prSet/>
      <dgm:spPr/>
      <dgm:t>
        <a:bodyPr/>
        <a:lstStyle/>
        <a:p>
          <a:pPr algn="ctr" rtl="0"/>
          <a:r>
            <a:rPr lang="en-US" b="0" i="0" baseline="0" dirty="0" smtClean="0"/>
            <a:t>Demo</a:t>
          </a:r>
          <a:endParaRPr lang="de-DE" dirty="0"/>
        </a:p>
      </dgm:t>
    </dgm:pt>
    <dgm:pt modelId="{C6D594A1-FD44-4F27-8DC9-A7982A8EF63D}" type="parTrans" cxnId="{CB0B05E7-2E48-493C-A9D5-DBD78636DC19}">
      <dgm:prSet/>
      <dgm:spPr/>
      <dgm:t>
        <a:bodyPr/>
        <a:lstStyle/>
        <a:p>
          <a:endParaRPr lang="de-DE"/>
        </a:p>
      </dgm:t>
    </dgm:pt>
    <dgm:pt modelId="{D50C889B-D540-41B0-87B0-10FD644D9803}" type="sibTrans" cxnId="{CB0B05E7-2E48-493C-A9D5-DBD78636DC19}">
      <dgm:prSet/>
      <dgm:spPr/>
      <dgm:t>
        <a:bodyPr/>
        <a:lstStyle/>
        <a:p>
          <a:endParaRPr lang="de-DE"/>
        </a:p>
      </dgm:t>
    </dgm:pt>
    <dgm:pt modelId="{16569E65-DA80-48C8-B1EB-25AD7882F129}" type="pres">
      <dgm:prSet presAssocID="{D0A31801-D3CE-4EFA-9A95-0EEFCF631A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E775930-BCC1-4F00-9892-4665FC610CBF}" type="pres">
      <dgm:prSet presAssocID="{AEF769EE-81B4-48A7-B08E-BBC9B23F2E38}" presName="parentText" presStyleLbl="node1" presStyleIdx="0" presStyleCnt="1" custLinFactNeighborY="6590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B0B05E7-2E48-493C-A9D5-DBD78636DC19}" srcId="{D0A31801-D3CE-4EFA-9A95-0EEFCF631A8C}" destId="{AEF769EE-81B4-48A7-B08E-BBC9B23F2E38}" srcOrd="0" destOrd="0" parTransId="{C6D594A1-FD44-4F27-8DC9-A7982A8EF63D}" sibTransId="{D50C889B-D540-41B0-87B0-10FD644D9803}"/>
    <dgm:cxn modelId="{38FE2167-CD46-4EB1-9E7B-1CAF1300E6D6}" type="presOf" srcId="{AEF769EE-81B4-48A7-B08E-BBC9B23F2E38}" destId="{1E775930-BCC1-4F00-9892-4665FC610CBF}" srcOrd="0" destOrd="0" presId="urn:microsoft.com/office/officeart/2005/8/layout/vList2"/>
    <dgm:cxn modelId="{8B574550-C4BF-4211-BC6D-D6905F3ADE19}" type="presOf" srcId="{D0A31801-D3CE-4EFA-9A95-0EEFCF631A8C}" destId="{16569E65-DA80-48C8-B1EB-25AD7882F129}" srcOrd="0" destOrd="0" presId="urn:microsoft.com/office/officeart/2005/8/layout/vList2"/>
    <dgm:cxn modelId="{B0CD4334-90F1-4D36-9312-F303E231136E}" type="presParOf" srcId="{16569E65-DA80-48C8-B1EB-25AD7882F129}" destId="{1E775930-BCC1-4F00-9892-4665FC610C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9F7240-D83F-4ACF-9D61-7C9A2F0856DA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9D9EA6E0-373F-469F-B57D-D1045B561B58}">
      <dgm:prSet/>
      <dgm:spPr/>
      <dgm:t>
        <a:bodyPr/>
        <a:lstStyle/>
        <a:p>
          <a:pPr rtl="0"/>
          <a:r>
            <a:rPr lang="de-DE" b="0" i="0" baseline="0" smtClean="0"/>
            <a:t>The Sliding Window</a:t>
          </a:r>
          <a:endParaRPr lang="de-DE"/>
        </a:p>
      </dgm:t>
    </dgm:pt>
    <dgm:pt modelId="{0EDCA751-E714-4C32-A197-2E0ABB692A1E}" type="parTrans" cxnId="{4B01C5EA-3E3B-46C5-B8B3-FBCC7272564A}">
      <dgm:prSet/>
      <dgm:spPr/>
      <dgm:t>
        <a:bodyPr/>
        <a:lstStyle/>
        <a:p>
          <a:endParaRPr lang="de-DE"/>
        </a:p>
      </dgm:t>
    </dgm:pt>
    <dgm:pt modelId="{49ECA500-2D7F-4A7D-BFC7-485A3EE152EC}" type="sibTrans" cxnId="{4B01C5EA-3E3B-46C5-B8B3-FBCC7272564A}">
      <dgm:prSet/>
      <dgm:spPr/>
      <dgm:t>
        <a:bodyPr/>
        <a:lstStyle/>
        <a:p>
          <a:endParaRPr lang="de-DE"/>
        </a:p>
      </dgm:t>
    </dgm:pt>
    <dgm:pt modelId="{E6B37103-98B2-4502-9024-ADA92E141C53}" type="pres">
      <dgm:prSet presAssocID="{869F7240-D83F-4ACF-9D61-7C9A2F0856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B337EB2-CE75-4D03-BD55-6F60EDBA1E66}" type="pres">
      <dgm:prSet presAssocID="{9D9EA6E0-373F-469F-B57D-D1045B561B58}" presName="parentText" presStyleLbl="node1" presStyleIdx="0" presStyleCnt="1" custScaleY="7382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B01C5EA-3E3B-46C5-B8B3-FBCC7272564A}" srcId="{869F7240-D83F-4ACF-9D61-7C9A2F0856DA}" destId="{9D9EA6E0-373F-469F-B57D-D1045B561B58}" srcOrd="0" destOrd="0" parTransId="{0EDCA751-E714-4C32-A197-2E0ABB692A1E}" sibTransId="{49ECA500-2D7F-4A7D-BFC7-485A3EE152EC}"/>
    <dgm:cxn modelId="{2458A27B-C62B-4058-9F94-7CC5311D64DD}" type="presOf" srcId="{9D9EA6E0-373F-469F-B57D-D1045B561B58}" destId="{AB337EB2-CE75-4D03-BD55-6F60EDBA1E66}" srcOrd="0" destOrd="0" presId="urn:microsoft.com/office/officeart/2005/8/layout/vList2"/>
    <dgm:cxn modelId="{E8816DB3-0CA2-4123-919A-B6EBAE21B90A}" type="presOf" srcId="{869F7240-D83F-4ACF-9D61-7C9A2F0856DA}" destId="{E6B37103-98B2-4502-9024-ADA92E141C53}" srcOrd="0" destOrd="0" presId="urn:microsoft.com/office/officeart/2005/8/layout/vList2"/>
    <dgm:cxn modelId="{FFC7042A-2C1F-42EB-AA75-21596CD3D98F}" type="presParOf" srcId="{E6B37103-98B2-4502-9024-ADA92E141C53}" destId="{AB337EB2-CE75-4D03-BD55-6F60EDBA1E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A31801-D3CE-4EFA-9A95-0EEFCF631A8C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AEF769EE-81B4-48A7-B08E-BBC9B23F2E38}">
      <dgm:prSet/>
      <dgm:spPr/>
      <dgm:t>
        <a:bodyPr/>
        <a:lstStyle/>
        <a:p>
          <a:pPr algn="ctr" rtl="0"/>
          <a:r>
            <a:rPr lang="en-US" b="0" i="0" baseline="0" dirty="0" smtClean="0"/>
            <a:t>Demo</a:t>
          </a:r>
          <a:endParaRPr lang="de-DE" dirty="0"/>
        </a:p>
      </dgm:t>
    </dgm:pt>
    <dgm:pt modelId="{C6D594A1-FD44-4F27-8DC9-A7982A8EF63D}" type="parTrans" cxnId="{CB0B05E7-2E48-493C-A9D5-DBD78636DC19}">
      <dgm:prSet/>
      <dgm:spPr/>
      <dgm:t>
        <a:bodyPr/>
        <a:lstStyle/>
        <a:p>
          <a:endParaRPr lang="de-DE"/>
        </a:p>
      </dgm:t>
    </dgm:pt>
    <dgm:pt modelId="{D50C889B-D540-41B0-87B0-10FD644D9803}" type="sibTrans" cxnId="{CB0B05E7-2E48-493C-A9D5-DBD78636DC19}">
      <dgm:prSet/>
      <dgm:spPr/>
      <dgm:t>
        <a:bodyPr/>
        <a:lstStyle/>
        <a:p>
          <a:endParaRPr lang="de-DE"/>
        </a:p>
      </dgm:t>
    </dgm:pt>
    <dgm:pt modelId="{16569E65-DA80-48C8-B1EB-25AD7882F129}" type="pres">
      <dgm:prSet presAssocID="{D0A31801-D3CE-4EFA-9A95-0EEFCF631A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E775930-BCC1-4F00-9892-4665FC610CBF}" type="pres">
      <dgm:prSet presAssocID="{AEF769EE-81B4-48A7-B08E-BBC9B23F2E38}" presName="parentText" presStyleLbl="node1" presStyleIdx="0" presStyleCnt="1" custLinFactNeighborY="6590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B0B05E7-2E48-493C-A9D5-DBD78636DC19}" srcId="{D0A31801-D3CE-4EFA-9A95-0EEFCF631A8C}" destId="{AEF769EE-81B4-48A7-B08E-BBC9B23F2E38}" srcOrd="0" destOrd="0" parTransId="{C6D594A1-FD44-4F27-8DC9-A7982A8EF63D}" sibTransId="{D50C889B-D540-41B0-87B0-10FD644D9803}"/>
    <dgm:cxn modelId="{9EE937C2-7569-48ED-A7E5-EA951A7A9F6F}" type="presOf" srcId="{AEF769EE-81B4-48A7-B08E-BBC9B23F2E38}" destId="{1E775930-BCC1-4F00-9892-4665FC610CBF}" srcOrd="0" destOrd="0" presId="urn:microsoft.com/office/officeart/2005/8/layout/vList2"/>
    <dgm:cxn modelId="{FBF5BD23-3B03-4692-BA3B-9E2CF20F2032}" type="presOf" srcId="{D0A31801-D3CE-4EFA-9A95-0EEFCF631A8C}" destId="{16569E65-DA80-48C8-B1EB-25AD7882F129}" srcOrd="0" destOrd="0" presId="urn:microsoft.com/office/officeart/2005/8/layout/vList2"/>
    <dgm:cxn modelId="{5999B81C-F54A-4E08-AFDB-B0A8F8F6D4F7}" type="presParOf" srcId="{16569E65-DA80-48C8-B1EB-25AD7882F129}" destId="{1E775930-BCC1-4F00-9892-4665FC610C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9F7240-D83F-4ACF-9D61-7C9A2F0856DA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9D9EA6E0-373F-469F-B57D-D1045B561B58}">
      <dgm:prSet custT="1"/>
      <dgm:spPr/>
      <dgm:t>
        <a:bodyPr/>
        <a:lstStyle/>
        <a:p>
          <a:pPr rtl="0"/>
          <a:r>
            <a:rPr lang="de-DE" sz="3200" b="0" i="0" baseline="0" dirty="0" smtClean="0"/>
            <a:t>Packet Loss – When things go wrong</a:t>
          </a:r>
          <a:endParaRPr lang="de-DE" sz="3200" dirty="0"/>
        </a:p>
      </dgm:t>
    </dgm:pt>
    <dgm:pt modelId="{0EDCA751-E714-4C32-A197-2E0ABB692A1E}" type="parTrans" cxnId="{4B01C5EA-3E3B-46C5-B8B3-FBCC7272564A}">
      <dgm:prSet/>
      <dgm:spPr/>
      <dgm:t>
        <a:bodyPr/>
        <a:lstStyle/>
        <a:p>
          <a:endParaRPr lang="de-DE"/>
        </a:p>
      </dgm:t>
    </dgm:pt>
    <dgm:pt modelId="{49ECA500-2D7F-4A7D-BFC7-485A3EE152EC}" type="sibTrans" cxnId="{4B01C5EA-3E3B-46C5-B8B3-FBCC7272564A}">
      <dgm:prSet/>
      <dgm:spPr/>
      <dgm:t>
        <a:bodyPr/>
        <a:lstStyle/>
        <a:p>
          <a:endParaRPr lang="de-DE"/>
        </a:p>
      </dgm:t>
    </dgm:pt>
    <dgm:pt modelId="{E6B37103-98B2-4502-9024-ADA92E141C53}" type="pres">
      <dgm:prSet presAssocID="{869F7240-D83F-4ACF-9D61-7C9A2F0856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B337EB2-CE75-4D03-BD55-6F60EDBA1E66}" type="pres">
      <dgm:prSet presAssocID="{9D9EA6E0-373F-469F-B57D-D1045B561B58}" presName="parentText" presStyleLbl="node1" presStyleIdx="0" presStyleCnt="1" custScaleY="7382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B01C5EA-3E3B-46C5-B8B3-FBCC7272564A}" srcId="{869F7240-D83F-4ACF-9D61-7C9A2F0856DA}" destId="{9D9EA6E0-373F-469F-B57D-D1045B561B58}" srcOrd="0" destOrd="0" parTransId="{0EDCA751-E714-4C32-A197-2E0ABB692A1E}" sibTransId="{49ECA500-2D7F-4A7D-BFC7-485A3EE152EC}"/>
    <dgm:cxn modelId="{EA54D91C-7444-47BC-851B-BC2D95B40200}" type="presOf" srcId="{9D9EA6E0-373F-469F-B57D-D1045B561B58}" destId="{AB337EB2-CE75-4D03-BD55-6F60EDBA1E66}" srcOrd="0" destOrd="0" presId="urn:microsoft.com/office/officeart/2005/8/layout/vList2"/>
    <dgm:cxn modelId="{38AF8DF0-FB82-43FB-81AF-278DEA0B1673}" type="presOf" srcId="{869F7240-D83F-4ACF-9D61-7C9A2F0856DA}" destId="{E6B37103-98B2-4502-9024-ADA92E141C53}" srcOrd="0" destOrd="0" presId="urn:microsoft.com/office/officeart/2005/8/layout/vList2"/>
    <dgm:cxn modelId="{042B3F5A-0548-4A7F-8CA9-06C043E02B57}" type="presParOf" srcId="{E6B37103-98B2-4502-9024-ADA92E141C53}" destId="{AB337EB2-CE75-4D03-BD55-6F60EDBA1E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A31801-D3CE-4EFA-9A95-0EEFCF631A8C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AEF769EE-81B4-48A7-B08E-BBC9B23F2E38}">
      <dgm:prSet/>
      <dgm:spPr/>
      <dgm:t>
        <a:bodyPr/>
        <a:lstStyle/>
        <a:p>
          <a:pPr algn="ctr" rtl="0"/>
          <a:r>
            <a:rPr lang="en-US" b="0" i="0" baseline="0" dirty="0" smtClean="0"/>
            <a:t>Demo</a:t>
          </a:r>
          <a:endParaRPr lang="de-DE" dirty="0"/>
        </a:p>
      </dgm:t>
    </dgm:pt>
    <dgm:pt modelId="{C6D594A1-FD44-4F27-8DC9-A7982A8EF63D}" type="parTrans" cxnId="{CB0B05E7-2E48-493C-A9D5-DBD78636DC19}">
      <dgm:prSet/>
      <dgm:spPr/>
      <dgm:t>
        <a:bodyPr/>
        <a:lstStyle/>
        <a:p>
          <a:endParaRPr lang="de-DE"/>
        </a:p>
      </dgm:t>
    </dgm:pt>
    <dgm:pt modelId="{D50C889B-D540-41B0-87B0-10FD644D9803}" type="sibTrans" cxnId="{CB0B05E7-2E48-493C-A9D5-DBD78636DC19}">
      <dgm:prSet/>
      <dgm:spPr/>
      <dgm:t>
        <a:bodyPr/>
        <a:lstStyle/>
        <a:p>
          <a:endParaRPr lang="de-DE"/>
        </a:p>
      </dgm:t>
    </dgm:pt>
    <dgm:pt modelId="{16569E65-DA80-48C8-B1EB-25AD7882F129}" type="pres">
      <dgm:prSet presAssocID="{D0A31801-D3CE-4EFA-9A95-0EEFCF631A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E775930-BCC1-4F00-9892-4665FC610CBF}" type="pres">
      <dgm:prSet presAssocID="{AEF769EE-81B4-48A7-B08E-BBC9B23F2E38}" presName="parentText" presStyleLbl="node1" presStyleIdx="0" presStyleCnt="1" custLinFactNeighborY="6590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B0B05E7-2E48-493C-A9D5-DBD78636DC19}" srcId="{D0A31801-D3CE-4EFA-9A95-0EEFCF631A8C}" destId="{AEF769EE-81B4-48A7-B08E-BBC9B23F2E38}" srcOrd="0" destOrd="0" parTransId="{C6D594A1-FD44-4F27-8DC9-A7982A8EF63D}" sibTransId="{D50C889B-D540-41B0-87B0-10FD644D9803}"/>
    <dgm:cxn modelId="{282100FE-DBCF-4ECB-BD7D-DC104970F65D}" type="presOf" srcId="{D0A31801-D3CE-4EFA-9A95-0EEFCF631A8C}" destId="{16569E65-DA80-48C8-B1EB-25AD7882F129}" srcOrd="0" destOrd="0" presId="urn:microsoft.com/office/officeart/2005/8/layout/vList2"/>
    <dgm:cxn modelId="{07402A88-DBB1-4552-84F4-139F68193298}" type="presOf" srcId="{AEF769EE-81B4-48A7-B08E-BBC9B23F2E38}" destId="{1E775930-BCC1-4F00-9892-4665FC610CBF}" srcOrd="0" destOrd="0" presId="urn:microsoft.com/office/officeart/2005/8/layout/vList2"/>
    <dgm:cxn modelId="{C60B8C06-A170-4B2F-B5C1-3AAC01D1BC76}" type="presParOf" srcId="{16569E65-DA80-48C8-B1EB-25AD7882F129}" destId="{1E775930-BCC1-4F00-9892-4665FC610C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F52AAD-18FE-4BFD-835F-988C709353EA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54292347-8D44-4242-A7EB-43C91B039BBC}">
      <dgm:prSet/>
      <dgm:spPr/>
      <dgm:t>
        <a:bodyPr/>
        <a:lstStyle/>
        <a:p>
          <a:pPr rtl="0"/>
          <a:r>
            <a:rPr lang="de-DE" b="0" i="0" baseline="0" dirty="0" smtClean="0"/>
            <a:t>Thanks! Questions?</a:t>
          </a:r>
          <a:endParaRPr lang="de-DE" dirty="0"/>
        </a:p>
      </dgm:t>
    </dgm:pt>
    <dgm:pt modelId="{4ED01863-0813-4D28-BA34-99877BF54BA8}" type="parTrans" cxnId="{2A943BD8-45BB-467D-A9EF-9E77AE72BDDC}">
      <dgm:prSet/>
      <dgm:spPr/>
      <dgm:t>
        <a:bodyPr/>
        <a:lstStyle/>
        <a:p>
          <a:endParaRPr lang="de-DE"/>
        </a:p>
      </dgm:t>
    </dgm:pt>
    <dgm:pt modelId="{3D898BDA-F76C-4066-9025-749BD2A61E0B}" type="sibTrans" cxnId="{2A943BD8-45BB-467D-A9EF-9E77AE72BDDC}">
      <dgm:prSet/>
      <dgm:spPr/>
      <dgm:t>
        <a:bodyPr/>
        <a:lstStyle/>
        <a:p>
          <a:endParaRPr lang="de-DE"/>
        </a:p>
      </dgm:t>
    </dgm:pt>
    <dgm:pt modelId="{653E6DF7-ACD1-4172-AD7D-3933789C3B2A}" type="pres">
      <dgm:prSet presAssocID="{60F52AAD-18FE-4BFD-835F-988C709353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943481E-F3A8-429F-8E70-DC0C265CAC4E}" type="pres">
      <dgm:prSet presAssocID="{54292347-8D44-4242-A7EB-43C91B039BBC}" presName="parentText" presStyleLbl="node1" presStyleIdx="0" presStyleCnt="1" custScaleY="7382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3AB0BB7-E38C-46E7-8CA8-4754A499C2A1}" type="presOf" srcId="{54292347-8D44-4242-A7EB-43C91B039BBC}" destId="{3943481E-F3A8-429F-8E70-DC0C265CAC4E}" srcOrd="0" destOrd="0" presId="urn:microsoft.com/office/officeart/2005/8/layout/vList2"/>
    <dgm:cxn modelId="{FB436097-AD40-4146-9FF1-E81B2747F0AA}" type="presOf" srcId="{60F52AAD-18FE-4BFD-835F-988C709353EA}" destId="{653E6DF7-ACD1-4172-AD7D-3933789C3B2A}" srcOrd="0" destOrd="0" presId="urn:microsoft.com/office/officeart/2005/8/layout/vList2"/>
    <dgm:cxn modelId="{2A943BD8-45BB-467D-A9EF-9E77AE72BDDC}" srcId="{60F52AAD-18FE-4BFD-835F-988C709353EA}" destId="{54292347-8D44-4242-A7EB-43C91B039BBC}" srcOrd="0" destOrd="0" parTransId="{4ED01863-0813-4D28-BA34-99877BF54BA8}" sibTransId="{3D898BDA-F76C-4066-9025-749BD2A61E0B}"/>
    <dgm:cxn modelId="{CF813A68-69AD-4934-8A86-D819B481CCBC}" type="presParOf" srcId="{653E6DF7-ACD1-4172-AD7D-3933789C3B2A}" destId="{3943481E-F3A8-429F-8E70-DC0C265CAC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75930-BCC1-4F00-9892-4665FC610CBF}">
      <dsp:nvSpPr>
        <dsp:cNvPr id="0" name=""/>
        <dsp:cNvSpPr/>
      </dsp:nvSpPr>
      <dsp:spPr>
        <a:xfrm>
          <a:off x="0" y="61311"/>
          <a:ext cx="7772400" cy="959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0" i="0" kern="1200" baseline="0" smtClean="0"/>
            <a:t>B5 – TCP Analysis - First Steps</a:t>
          </a:r>
          <a:endParaRPr lang="de-DE" sz="4100" kern="1200"/>
        </a:p>
      </dsp:txBody>
      <dsp:txXfrm>
        <a:off x="46834" y="108145"/>
        <a:ext cx="7678732" cy="865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75930-BCC1-4F00-9892-4665FC610CBF}">
      <dsp:nvSpPr>
        <dsp:cNvPr id="0" name=""/>
        <dsp:cNvSpPr/>
      </dsp:nvSpPr>
      <dsp:spPr>
        <a:xfrm>
          <a:off x="0" y="154910"/>
          <a:ext cx="7772400" cy="865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0" i="0" kern="1200" baseline="0" dirty="0" smtClean="0"/>
            <a:t>Basics of managing Data Transfers</a:t>
          </a:r>
          <a:endParaRPr lang="de-DE" sz="3700" kern="1200" dirty="0"/>
        </a:p>
      </dsp:txBody>
      <dsp:txXfrm>
        <a:off x="42265" y="197175"/>
        <a:ext cx="7687870" cy="7812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75930-BCC1-4F00-9892-4665FC610CBF}">
      <dsp:nvSpPr>
        <dsp:cNvPr id="0" name=""/>
        <dsp:cNvSpPr/>
      </dsp:nvSpPr>
      <dsp:spPr>
        <a:xfrm>
          <a:off x="0" y="14511"/>
          <a:ext cx="7772400" cy="1006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i="0" kern="1200" baseline="0" dirty="0" smtClean="0"/>
            <a:t>Demo</a:t>
          </a:r>
          <a:endParaRPr lang="de-DE" sz="4300" kern="1200" dirty="0"/>
        </a:p>
      </dsp:txBody>
      <dsp:txXfrm>
        <a:off x="49119" y="63630"/>
        <a:ext cx="7674162" cy="9079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37EB2-CE75-4D03-BD55-6F60EDBA1E66}">
      <dsp:nvSpPr>
        <dsp:cNvPr id="0" name=""/>
        <dsp:cNvSpPr/>
      </dsp:nvSpPr>
      <dsp:spPr>
        <a:xfrm>
          <a:off x="0" y="237759"/>
          <a:ext cx="7772400" cy="10709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600" b="0" i="0" kern="1200" baseline="0" smtClean="0"/>
            <a:t>The Sliding Window</a:t>
          </a:r>
          <a:endParaRPr lang="de-DE" sz="4600" kern="1200"/>
        </a:p>
      </dsp:txBody>
      <dsp:txXfrm>
        <a:off x="52281" y="290040"/>
        <a:ext cx="7667838" cy="9664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75930-BCC1-4F00-9892-4665FC610CBF}">
      <dsp:nvSpPr>
        <dsp:cNvPr id="0" name=""/>
        <dsp:cNvSpPr/>
      </dsp:nvSpPr>
      <dsp:spPr>
        <a:xfrm>
          <a:off x="0" y="14511"/>
          <a:ext cx="7772400" cy="1006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i="0" kern="1200" baseline="0" dirty="0" smtClean="0"/>
            <a:t>Demo</a:t>
          </a:r>
          <a:endParaRPr lang="de-DE" sz="4300" kern="1200" dirty="0"/>
        </a:p>
      </dsp:txBody>
      <dsp:txXfrm>
        <a:off x="49119" y="63630"/>
        <a:ext cx="7674162" cy="9079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37EB2-CE75-4D03-BD55-6F60EDBA1E66}">
      <dsp:nvSpPr>
        <dsp:cNvPr id="0" name=""/>
        <dsp:cNvSpPr/>
      </dsp:nvSpPr>
      <dsp:spPr>
        <a:xfrm>
          <a:off x="0" y="324129"/>
          <a:ext cx="7772400" cy="8982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b="0" i="0" kern="1200" baseline="0" dirty="0" smtClean="0"/>
            <a:t>Packet Loss – When things go wrong</a:t>
          </a:r>
          <a:endParaRPr lang="de-DE" sz="3200" kern="1200" dirty="0"/>
        </a:p>
      </dsp:txBody>
      <dsp:txXfrm>
        <a:off x="43849" y="367978"/>
        <a:ext cx="7684702" cy="8105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75930-BCC1-4F00-9892-4665FC610CBF}">
      <dsp:nvSpPr>
        <dsp:cNvPr id="0" name=""/>
        <dsp:cNvSpPr/>
      </dsp:nvSpPr>
      <dsp:spPr>
        <a:xfrm>
          <a:off x="0" y="14511"/>
          <a:ext cx="7772400" cy="1006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i="0" kern="1200" baseline="0" dirty="0" smtClean="0"/>
            <a:t>Demo</a:t>
          </a:r>
          <a:endParaRPr lang="de-DE" sz="4300" kern="1200" dirty="0"/>
        </a:p>
      </dsp:txBody>
      <dsp:txXfrm>
        <a:off x="49119" y="63630"/>
        <a:ext cx="7674162" cy="9079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3481E-F3A8-429F-8E70-DC0C265CAC4E}">
      <dsp:nvSpPr>
        <dsp:cNvPr id="0" name=""/>
        <dsp:cNvSpPr/>
      </dsp:nvSpPr>
      <dsp:spPr>
        <a:xfrm>
          <a:off x="0" y="237759"/>
          <a:ext cx="7772400" cy="10709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600" b="0" i="0" kern="1200" baseline="0" dirty="0" smtClean="0"/>
            <a:t>Thanks! Questions?</a:t>
          </a:r>
          <a:endParaRPr lang="de-DE" sz="4600" kern="1200" dirty="0"/>
        </a:p>
      </dsp:txBody>
      <dsp:txXfrm>
        <a:off x="52281" y="290040"/>
        <a:ext cx="7667838" cy="966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81489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23"/>
            <a:ext cx="9131300" cy="6848475"/>
          </a:xfrm>
          <a:prstGeom prst="rect">
            <a:avLst/>
          </a:prstGeom>
        </p:spPr>
      </p:pic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0" algn="l">
              <a:buSzPct val="100000"/>
              <a:defRPr sz="5400">
                <a:solidFill>
                  <a:schemeClr val="bg1"/>
                </a:solidFill>
              </a:defRPr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 dirty="0"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l">
              <a:spcBef>
                <a:spcPts val="0"/>
              </a:spcBef>
              <a:buClr>
                <a:schemeClr val="dk2"/>
              </a:buClr>
              <a:buNone/>
              <a:defRPr sz="2800">
                <a:solidFill>
                  <a:schemeClr val="bg1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475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9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22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06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10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8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47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647700" indent="-457200">
              <a:buFont typeface="Wingdings" panose="05000000000000000000" pitchFamily="2" charset="2"/>
              <a:buChar char="§"/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7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3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F4BCFE-D9FF-44AF-8BCA-ED3973CCD186}" type="datetime1">
              <a:rPr lang="en-US" smtClean="0"/>
              <a:t>7/2/2014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4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3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023"/>
            <a:ext cx="91313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802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70" r:id="rId3"/>
  </p:sldLayoutIdLst>
  <p:timing>
    <p:tnLst>
      <p:par>
        <p:cTn id="1" dur="indefinite" restart="never" nodeType="tmRoot"/>
      </p:par>
    </p:tnLst>
  </p:timing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00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6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69709064"/>
              </p:ext>
            </p:extLst>
          </p:nvPr>
        </p:nvGraphicFramePr>
        <p:xfrm>
          <a:off x="683568" y="1916832"/>
          <a:ext cx="7772400" cy="1020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>
              <a:buNone/>
            </a:pPr>
            <a:r>
              <a:rPr lang="en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Jasper Bongertz, Senior Consultant</a:t>
            </a:r>
          </a:p>
          <a:p>
            <a:pPr algn="l">
              <a:buNone/>
            </a:pPr>
            <a:r>
              <a:rPr lang="en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Airbus Defence and Space</a:t>
            </a:r>
            <a:endParaRPr lang="en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 of managing data transfers</a:t>
            </a:r>
            <a:endParaRPr lang="de-DE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27711"/>
          </a:xfrm>
        </p:spPr>
        <p:txBody>
          <a:bodyPr>
            <a:normAutofit/>
          </a:bodyPr>
          <a:lstStyle/>
          <a:p>
            <a:pPr marL="190500" indent="0">
              <a:buNone/>
            </a:pPr>
            <a:r>
              <a:rPr lang="de-DE" dirty="0" smtClean="0"/>
              <a:t>So let‘s see how TCP does it:</a:t>
            </a:r>
          </a:p>
          <a:p>
            <a:pPr marL="190500" indent="0">
              <a:buNone/>
            </a:pPr>
            <a:endParaRPr lang="de-DE" dirty="0"/>
          </a:p>
          <a:p>
            <a:pPr marL="190500" indent="0">
              <a:buNone/>
            </a:pPr>
            <a:endParaRPr lang="de-DE" dirty="0" smtClean="0"/>
          </a:p>
          <a:p>
            <a:pPr marL="190500" indent="0">
              <a:buNone/>
            </a:pPr>
            <a:endParaRPr lang="de-DE" dirty="0"/>
          </a:p>
          <a:p>
            <a:pPr marL="190500" indent="0">
              <a:buNone/>
            </a:pPr>
            <a:endParaRPr lang="de-DE" dirty="0" smtClean="0"/>
          </a:p>
          <a:p>
            <a:pPr marL="190500" indent="0">
              <a:buNone/>
            </a:pPr>
            <a:endParaRPr lang="de-DE" dirty="0"/>
          </a:p>
          <a:p>
            <a:pPr marL="190500" indent="0">
              <a:buNone/>
            </a:pPr>
            <a:endParaRPr lang="de-DE" dirty="0"/>
          </a:p>
          <a:p>
            <a:pPr marL="190500" indent="0">
              <a:buNone/>
            </a:pPr>
            <a:r>
              <a:rPr lang="de-DE" dirty="0" smtClean="0"/>
              <a:t>The confirmation is the number of </a:t>
            </a:r>
            <a:r>
              <a:rPr lang="de-DE" u="sng" dirty="0" smtClean="0"/>
              <a:t>continuous</a:t>
            </a:r>
            <a:r>
              <a:rPr lang="de-DE" dirty="0" smtClean="0"/>
              <a:t> bytes received (meaning: no gaps)</a:t>
            </a:r>
          </a:p>
          <a:p>
            <a:pPr marL="190500" indent="0">
              <a:buNone/>
            </a:pPr>
            <a:endParaRPr lang="de-DE" dirty="0" smtClean="0"/>
          </a:p>
          <a:p>
            <a:pPr marL="190500" indent="0">
              <a:buNone/>
            </a:pPr>
            <a:endParaRPr lang="de-DE" dirty="0"/>
          </a:p>
          <a:p>
            <a:pPr marL="190500" indent="0">
              <a:buNone/>
            </a:pPr>
            <a:endParaRPr lang="de-DE" dirty="0" smtClean="0"/>
          </a:p>
          <a:p>
            <a:pPr marL="190500" indent="0">
              <a:buNone/>
            </a:pPr>
            <a:endParaRPr lang="de-DE" dirty="0"/>
          </a:p>
          <a:p>
            <a:pPr marL="190500" indent="0">
              <a:buNone/>
            </a:pPr>
            <a:endParaRPr lang="de-DE" dirty="0" smtClean="0"/>
          </a:p>
          <a:p>
            <a:pPr marL="190500" indent="0">
              <a:buNone/>
            </a:pPr>
            <a:endParaRPr lang="de-DE" dirty="0"/>
          </a:p>
          <a:p>
            <a:pPr marL="190500" indent="0">
              <a:buNone/>
            </a:pPr>
            <a:endParaRPr lang="de-DE" dirty="0" smtClean="0"/>
          </a:p>
          <a:p>
            <a:pPr marL="190500" indent="0">
              <a:buNone/>
            </a:pPr>
            <a:endParaRPr lang="de-DE" dirty="0" smtClean="0"/>
          </a:p>
          <a:p>
            <a:pPr marL="190500" indent="0">
              <a:buNone/>
            </a:pPr>
            <a:endParaRPr lang="de-DE" dirty="0"/>
          </a:p>
          <a:p>
            <a:pPr marL="190500" indent="0">
              <a:buNone/>
            </a:pPr>
            <a:endParaRPr lang="de-DE" dirty="0" smtClean="0"/>
          </a:p>
          <a:p>
            <a:pPr marL="190500" indent="0">
              <a:buNone/>
            </a:pPr>
            <a:endParaRPr lang="de-DE" dirty="0"/>
          </a:p>
          <a:p>
            <a:pPr marL="190500" indent="0">
              <a:buNone/>
            </a:pPr>
            <a:endParaRPr lang="de-DE" dirty="0" smtClean="0"/>
          </a:p>
          <a:p>
            <a:pPr marL="190500" indent="0">
              <a:buNone/>
            </a:pPr>
            <a:endParaRPr lang="de-DE" dirty="0"/>
          </a:p>
          <a:p>
            <a:pPr marL="190500" indent="0">
              <a:buNone/>
            </a:pPr>
            <a:endParaRPr lang="de-D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3" y="4365104"/>
            <a:ext cx="8659386" cy="9159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88265" y="2636912"/>
            <a:ext cx="936104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Start at 0</a:t>
            </a:r>
          </a:p>
          <a:p>
            <a:pPr algn="ctr"/>
            <a:r>
              <a:rPr lang="de-DE" dirty="0" smtClean="0"/>
              <a:t>Len 100</a:t>
            </a:r>
          </a:p>
        </p:txBody>
      </p:sp>
      <p:sp>
        <p:nvSpPr>
          <p:cNvPr id="6" name="Rectangle 5"/>
          <p:cNvSpPr/>
          <p:nvPr/>
        </p:nvSpPr>
        <p:spPr>
          <a:xfrm>
            <a:off x="273861" y="3455634"/>
            <a:ext cx="94857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Got 100</a:t>
            </a:r>
          </a:p>
        </p:txBody>
      </p:sp>
      <p:sp>
        <p:nvSpPr>
          <p:cNvPr id="8" name="Rectangle 7"/>
          <p:cNvSpPr/>
          <p:nvPr/>
        </p:nvSpPr>
        <p:spPr>
          <a:xfrm>
            <a:off x="7988265" y="2636912"/>
            <a:ext cx="936104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Start at 100</a:t>
            </a:r>
          </a:p>
          <a:p>
            <a:pPr algn="ctr"/>
            <a:r>
              <a:rPr lang="de-DE" dirty="0" smtClean="0"/>
              <a:t>Len 100</a:t>
            </a:r>
          </a:p>
        </p:txBody>
      </p:sp>
      <p:sp>
        <p:nvSpPr>
          <p:cNvPr id="9" name="Rectangle 8"/>
          <p:cNvSpPr/>
          <p:nvPr/>
        </p:nvSpPr>
        <p:spPr>
          <a:xfrm>
            <a:off x="273861" y="3455634"/>
            <a:ext cx="94857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Got </a:t>
            </a:r>
            <a:r>
              <a:rPr lang="de-DE" dirty="0"/>
              <a:t>2</a:t>
            </a:r>
            <a:r>
              <a:rPr lang="de-DE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04516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91557E-6 L -0.84219 -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1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84987E-6 L 0.83229 0.008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15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84219 -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1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84987E-6 L 0.83229 0.0083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15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TCP Sequence and Acknowledge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„Start at“ number is called „Sequence Number“</a:t>
            </a:r>
          </a:p>
          <a:p>
            <a:r>
              <a:rPr lang="de-DE" dirty="0" smtClean="0"/>
              <a:t>The „Got it“ number is called „Acknowledgement“</a:t>
            </a:r>
          </a:p>
          <a:p>
            <a:r>
              <a:rPr lang="de-DE" dirty="0" smtClean="0"/>
              <a:t>This is how it looks like in Wireshark: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So what‘s the correct ACK number?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1429" y="3789040"/>
            <a:ext cx="8049749" cy="1305107"/>
            <a:chOff x="511429" y="3789040"/>
            <a:chExt cx="8049749" cy="13051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429" y="3789040"/>
              <a:ext cx="8049749" cy="13051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827584" y="4561672"/>
              <a:ext cx="1512168" cy="1440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452320" y="3952512"/>
              <a:ext cx="720080" cy="1440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8084" y="5300148"/>
            <a:ext cx="8030696" cy="1314634"/>
            <a:chOff x="511429" y="5229200"/>
            <a:chExt cx="8030696" cy="131463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429" y="5229200"/>
              <a:ext cx="8030696" cy="13146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819964" y="6316940"/>
              <a:ext cx="2023844" cy="1440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9535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TCP Session Start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Before exchanging data, TCP needs to establish the session</a:t>
            </a:r>
          </a:p>
          <a:p>
            <a:pPr lvl="1"/>
            <a:r>
              <a:rPr lang="de-DE" dirty="0" smtClean="0"/>
              <a:t>„Three Way Handshake“: SYN -&gt; SYN/ACK -&gt; ACK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b="1" dirty="0" smtClean="0"/>
              <a:t>** Special rule:</a:t>
            </a:r>
            <a:r>
              <a:rPr lang="de-DE" dirty="0" smtClean="0"/>
              <a:t> SYN flags count as 1 byte! </a:t>
            </a:r>
            <a:r>
              <a:rPr lang="de-DE" b="1" dirty="0" smtClean="0"/>
              <a:t>**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7" y="3284984"/>
            <a:ext cx="8939569" cy="103273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8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It‘s Wireshark time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First, let‘s turn of TCP reassembly: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8213066" cy="32403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46322459"/>
              </p:ext>
            </p:extLst>
          </p:nvPr>
        </p:nvGraphicFramePr>
        <p:xfrm>
          <a:off x="683568" y="2492896"/>
          <a:ext cx="7772400" cy="1020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318492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Initial Sequence Numbers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3871342" cy="4351338"/>
          </a:xfrm>
        </p:spPr>
        <p:txBody>
          <a:bodyPr/>
          <a:lstStyle/>
          <a:p>
            <a:r>
              <a:rPr lang="de-DE" dirty="0" smtClean="0"/>
              <a:t>Wireshark displays „Relative Sequence Numbers“ by default</a:t>
            </a:r>
          </a:p>
          <a:p>
            <a:r>
              <a:rPr lang="de-DE" dirty="0" smtClean="0"/>
              <a:t>In reality, the initial sequence number is </a:t>
            </a:r>
            <a:r>
              <a:rPr lang="de-DE" b="1" dirty="0" smtClean="0"/>
              <a:t>random</a:t>
            </a:r>
          </a:p>
          <a:p>
            <a:r>
              <a:rPr lang="de-DE" dirty="0" smtClean="0"/>
              <a:t>It can be anything between 0 and 2</a:t>
            </a:r>
            <a:r>
              <a:rPr lang="de-DE" baseline="30000" dirty="0" smtClean="0"/>
              <a:t>32:</a:t>
            </a:r>
          </a:p>
          <a:p>
            <a:pPr lvl="1"/>
            <a:r>
              <a:rPr lang="de-DE" dirty="0"/>
              <a:t>0 - 4294967296</a:t>
            </a:r>
          </a:p>
        </p:txBody>
      </p:sp>
      <p:pic>
        <p:nvPicPr>
          <p:cNvPr id="1026" name="Picture 2" descr="one-does-not-simply-a - ONE DOES NOT SIMPLY Start TCP SEQUENCE NUMBERS AT 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325466" cy="43254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04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 Sequence Numbers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You can turn them on and off in the TCP preferences: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8284613" cy="32685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Sequence Numbers – The Rules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Each TCP sequence starts with random number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It is increased by 1 for each byte transmitted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SYN and FIN flags count as 1 Byte („Phantom Byte“)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9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Okay, let‘s see...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5" name="Picture 6" descr="SeqNo-AckN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886075"/>
            <a:ext cx="82343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638425" y="1528763"/>
            <a:ext cx="3733800" cy="400110"/>
            <a:chOff x="2638425" y="1528763"/>
            <a:chExt cx="3733800" cy="400110"/>
          </a:xfrm>
        </p:grpSpPr>
        <p:cxnSp>
          <p:nvCxnSpPr>
            <p:cNvPr id="7" name="Straight Arrow Connector 9"/>
            <p:cNvCxnSpPr>
              <a:cxnSpLocks noChangeShapeType="1"/>
            </p:cNvCxnSpPr>
            <p:nvPr/>
          </p:nvCxnSpPr>
          <p:spPr bwMode="auto">
            <a:xfrm>
              <a:off x="2638425" y="1909763"/>
              <a:ext cx="3733800" cy="158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Box 7"/>
            <p:cNvSpPr txBox="1"/>
            <p:nvPr/>
          </p:nvSpPr>
          <p:spPr>
            <a:xfrm>
              <a:off x="2943225" y="1528763"/>
              <a:ext cx="242887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b="1" dirty="0">
                  <a:solidFill>
                    <a:srgbClr val="B92B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SYN, SeqNo = 100,000</a:t>
              </a:r>
            </a:p>
          </p:txBody>
        </p:sp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2638425" y="2414588"/>
            <a:ext cx="3733800" cy="707886"/>
            <a:chOff x="2638425" y="2414588"/>
            <a:chExt cx="3733800" cy="707886"/>
          </a:xfrm>
        </p:grpSpPr>
        <p:cxnSp>
          <p:nvCxnSpPr>
            <p:cNvPr id="10" name="Straight Arrow Connector 11"/>
            <p:cNvCxnSpPr>
              <a:cxnSpLocks noChangeShapeType="1"/>
            </p:cNvCxnSpPr>
            <p:nvPr/>
          </p:nvCxnSpPr>
          <p:spPr bwMode="auto">
            <a:xfrm>
              <a:off x="2638425" y="2795588"/>
              <a:ext cx="3733800" cy="158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3095625" y="2414588"/>
              <a:ext cx="2428870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b="1" dirty="0">
                  <a:solidFill>
                    <a:srgbClr val="61B0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SYN, SeqNo = 500,000</a:t>
              </a:r>
              <a:br>
                <a:rPr lang="de-DE" sz="2000" b="1" dirty="0">
                  <a:solidFill>
                    <a:srgbClr val="61B0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de-DE" sz="2000" b="1" dirty="0">
                  <a:solidFill>
                    <a:srgbClr val="61B0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ACK, AckNo = 100,001</a:t>
              </a:r>
            </a:p>
          </p:txBody>
        </p:sp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2628900" y="3319463"/>
            <a:ext cx="3733800" cy="707886"/>
            <a:chOff x="2628900" y="3319463"/>
            <a:chExt cx="3733800" cy="707886"/>
          </a:xfrm>
        </p:grpSpPr>
        <p:cxnSp>
          <p:nvCxnSpPr>
            <p:cNvPr id="13" name="Straight Arrow Connector 13"/>
            <p:cNvCxnSpPr>
              <a:cxnSpLocks noChangeShapeType="1"/>
            </p:cNvCxnSpPr>
            <p:nvPr/>
          </p:nvCxnSpPr>
          <p:spPr bwMode="auto">
            <a:xfrm>
              <a:off x="2628900" y="3700463"/>
              <a:ext cx="3733800" cy="158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2933700" y="3319463"/>
              <a:ext cx="2438488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b="1" dirty="0">
                  <a:solidFill>
                    <a:srgbClr val="B92B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ACK, SeqNo = 100,001</a:t>
              </a:r>
              <a:br>
                <a:rPr lang="de-DE" sz="2000" b="1" dirty="0">
                  <a:solidFill>
                    <a:srgbClr val="B92B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de-DE" sz="2000" b="1" dirty="0">
                  <a:solidFill>
                    <a:srgbClr val="B92B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AckNo = 500,001</a:t>
              </a:r>
            </a:p>
          </p:txBody>
        </p:sp>
      </p:grp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2628900" y="4224338"/>
            <a:ext cx="3733800" cy="707886"/>
            <a:chOff x="2628900" y="4224338"/>
            <a:chExt cx="3733800" cy="707886"/>
          </a:xfrm>
        </p:grpSpPr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>
              <a:off x="2628900" y="4605338"/>
              <a:ext cx="3733800" cy="158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2933700" y="4224338"/>
              <a:ext cx="1917513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b="1" dirty="0">
                  <a:solidFill>
                    <a:srgbClr val="B92B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80 Byte Data</a:t>
              </a:r>
              <a:br>
                <a:rPr lang="de-DE" sz="2000" b="1" dirty="0">
                  <a:solidFill>
                    <a:srgbClr val="B92B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de-DE" sz="2000" b="1" dirty="0">
                  <a:solidFill>
                    <a:srgbClr val="B92B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SeqNo = 100,001</a:t>
              </a:r>
            </a:p>
          </p:txBody>
        </p:sp>
      </p:grp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2628900" y="5129213"/>
            <a:ext cx="3733800" cy="707886"/>
            <a:chOff x="2628900" y="5129213"/>
            <a:chExt cx="3733800" cy="707886"/>
          </a:xfrm>
        </p:grpSpPr>
        <p:cxnSp>
          <p:nvCxnSpPr>
            <p:cNvPr id="19" name="Straight Arrow Connector 17"/>
            <p:cNvCxnSpPr>
              <a:cxnSpLocks noChangeShapeType="1"/>
            </p:cNvCxnSpPr>
            <p:nvPr/>
          </p:nvCxnSpPr>
          <p:spPr bwMode="auto">
            <a:xfrm>
              <a:off x="2628900" y="5510213"/>
              <a:ext cx="3733800" cy="158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Box 19"/>
            <p:cNvSpPr txBox="1"/>
            <p:nvPr/>
          </p:nvSpPr>
          <p:spPr>
            <a:xfrm>
              <a:off x="3086100" y="5129213"/>
              <a:ext cx="2438488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b="1" dirty="0">
                  <a:solidFill>
                    <a:srgbClr val="61B0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ACK, SeqNo = 500,001</a:t>
              </a:r>
              <a:br>
                <a:rPr lang="de-DE" sz="2000" b="1" dirty="0">
                  <a:solidFill>
                    <a:srgbClr val="61B0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de-DE" sz="2000" b="1" dirty="0">
                  <a:solidFill>
                    <a:srgbClr val="61B0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AckNo = 100,081</a:t>
              </a:r>
            </a:p>
          </p:txBody>
        </p:sp>
      </p:grpSp>
      <p:cxnSp>
        <p:nvCxnSpPr>
          <p:cNvPr id="21" name="Straight Connector 26"/>
          <p:cNvCxnSpPr>
            <a:cxnSpLocks noChangeShapeType="1"/>
          </p:cNvCxnSpPr>
          <p:nvPr/>
        </p:nvCxnSpPr>
        <p:spPr bwMode="auto">
          <a:xfrm rot="5400000">
            <a:off x="76994" y="3656806"/>
            <a:ext cx="42672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8"/>
          <p:cNvCxnSpPr>
            <a:cxnSpLocks noChangeShapeType="1"/>
          </p:cNvCxnSpPr>
          <p:nvPr/>
        </p:nvCxnSpPr>
        <p:spPr bwMode="auto">
          <a:xfrm rot="5400000">
            <a:off x="4520407" y="3661569"/>
            <a:ext cx="42672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757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Additional things to consider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Every direction tracks its own sequence number</a:t>
            </a:r>
          </a:p>
          <a:p>
            <a:r>
              <a:rPr lang="de-DE" dirty="0" smtClean="0"/>
              <a:t>Relative sequence numbers can fool you because they may look similar for both directions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6146" name="Picture 2" descr="http://pixelsmashers.com/wordpress/wp-content/uploads/2010/09/black-ops-dedicated-serv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6912768" cy="3211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4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About this presentation file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Since this presentation contains lot of animated slides I decided against converting it to a static PDF and offer that for the Sharkfest retrospective page. Instead, you get the PPT, so you can watch stuff happen in presentation mode.</a:t>
            </a:r>
          </a:p>
          <a:p>
            <a:pPr marL="0" indent="0">
              <a:buNone/>
            </a:pPr>
            <a:r>
              <a:rPr lang="de-DE" dirty="0" smtClean="0"/>
              <a:t>Use the slides in your own trainings if you like. If you do, don‘t forget to mention where you got </a:t>
            </a:r>
            <a:r>
              <a:rPr lang="de-DE" smtClean="0"/>
              <a:t>them from – it was a lot of work creating these </a:t>
            </a:r>
            <a:r>
              <a:rPr lang="de-DE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Cheers,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Jasper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05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80579276"/>
              </p:ext>
            </p:extLst>
          </p:nvPr>
        </p:nvGraphicFramePr>
        <p:xfrm>
          <a:off x="685800" y="2111123"/>
          <a:ext cx="7772400" cy="154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000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Positive Ack with Retransmission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It is not very efficient to send single packets back and forth: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56648" y="3072042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28" y="4221088"/>
            <a:ext cx="5602235" cy="21168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72200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6660232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6936106" y="3072042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10" name="Rectangle 9"/>
          <p:cNvSpPr/>
          <p:nvPr/>
        </p:nvSpPr>
        <p:spPr>
          <a:xfrm>
            <a:off x="7236296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1" name="Rectangle 10"/>
          <p:cNvSpPr/>
          <p:nvPr/>
        </p:nvSpPr>
        <p:spPr>
          <a:xfrm>
            <a:off x="7524328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12" name="Rectangle 11"/>
          <p:cNvSpPr/>
          <p:nvPr/>
        </p:nvSpPr>
        <p:spPr>
          <a:xfrm>
            <a:off x="2321052" y="3576098"/>
            <a:ext cx="288032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3" name="Rectangle 12"/>
          <p:cNvSpPr/>
          <p:nvPr/>
        </p:nvSpPr>
        <p:spPr>
          <a:xfrm>
            <a:off x="2033020" y="3576098"/>
            <a:ext cx="288032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44988" y="3576098"/>
            <a:ext cx="288032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760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50382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55921 0.0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504 -0.005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55921 0.005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27552 -0.00532 " pathEditMode="relative" rAng="0" ptsTypes="AA">
                                      <p:cBhvr>
                                        <p:cTn id="30" dur="1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50486 -0.00578 " pathEditMode="relative" rAng="0" ptsTypes="AA">
                                      <p:cBhvr>
                                        <p:cTn id="42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4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55921 0.0053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8" grpId="0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660232" y="1767880"/>
            <a:ext cx="936104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Start at 100</a:t>
            </a:r>
          </a:p>
          <a:p>
            <a:pPr algn="ctr"/>
            <a:r>
              <a:rPr lang="de-DE" dirty="0" smtClean="0"/>
              <a:t>Len 100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Instead, send more...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28" y="4221088"/>
            <a:ext cx="5602235" cy="2116840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 flipH="1">
            <a:off x="395536" y="3477766"/>
            <a:ext cx="1933181" cy="10197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Send me a maximum of 200 bytes at once!</a:t>
            </a:r>
            <a:endParaRPr lang="de-DE" dirty="0"/>
          </a:p>
        </p:txBody>
      </p:sp>
      <p:sp>
        <p:nvSpPr>
          <p:cNvPr id="16" name="Rectangle 15"/>
          <p:cNvSpPr/>
          <p:nvPr/>
        </p:nvSpPr>
        <p:spPr>
          <a:xfrm>
            <a:off x="6660232" y="1764579"/>
            <a:ext cx="936104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Start at 0</a:t>
            </a:r>
          </a:p>
          <a:p>
            <a:pPr algn="ctr"/>
            <a:r>
              <a:rPr lang="de-DE" dirty="0" smtClean="0"/>
              <a:t>Len 100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79712" y="2564904"/>
            <a:ext cx="94857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Got </a:t>
            </a:r>
            <a:r>
              <a:rPr lang="de-DE" dirty="0"/>
              <a:t>2</a:t>
            </a:r>
            <a:r>
              <a:rPr lang="de-DE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22788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77192E-6 L -0.61805 -0.0041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8.69766E-7 L -0.50781 -0.004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93245E-6 L 0.51511 0.0050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2" animBg="1"/>
      <p:bldP spid="15" grpId="0" animBg="1"/>
      <p:bldP spid="16" grpId="0" animBg="1"/>
      <p:bldP spid="16" grpId="1" animBg="1"/>
      <p:bldP spid="19" grpId="0" animBg="1"/>
      <p:bldP spid="1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660232" y="1767880"/>
            <a:ext cx="936104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Start at 300</a:t>
            </a:r>
          </a:p>
          <a:p>
            <a:pPr algn="ctr"/>
            <a:r>
              <a:rPr lang="de-DE" dirty="0" smtClean="0"/>
              <a:t>Len 100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Instead, send more...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28" y="4221088"/>
            <a:ext cx="5602235" cy="2116840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 flipH="1">
            <a:off x="395536" y="3477766"/>
            <a:ext cx="1933181" cy="10197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Send me a maximum of 200 bytes at once!</a:t>
            </a:r>
            <a:endParaRPr lang="de-DE" dirty="0"/>
          </a:p>
        </p:txBody>
      </p:sp>
      <p:sp>
        <p:nvSpPr>
          <p:cNvPr id="16" name="Rectangle 15"/>
          <p:cNvSpPr/>
          <p:nvPr/>
        </p:nvSpPr>
        <p:spPr>
          <a:xfrm>
            <a:off x="6656103" y="1767880"/>
            <a:ext cx="936104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Start at 200 </a:t>
            </a:r>
          </a:p>
          <a:p>
            <a:pPr algn="ctr"/>
            <a:r>
              <a:rPr lang="de-DE" dirty="0" smtClean="0"/>
              <a:t>Len 100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79712" y="2564904"/>
            <a:ext cx="94857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Got </a:t>
            </a:r>
            <a:r>
              <a:rPr lang="de-DE" dirty="0"/>
              <a:t>4</a:t>
            </a:r>
            <a:r>
              <a:rPr lang="de-DE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39115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77192E-6 L -0.61805 -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8.69766E-7 L -0.50781 -0.0046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93245E-6 L 0.51511 0.005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6" grpId="0" animBg="1"/>
      <p:bldP spid="19" grpId="0" animBg="1"/>
      <p:bldP spid="1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98507537"/>
              </p:ext>
            </p:extLst>
          </p:nvPr>
        </p:nvGraphicFramePr>
        <p:xfrm>
          <a:off x="683568" y="2492896"/>
          <a:ext cx="7772400" cy="1020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672128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TCP Window Size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TCP window size is very important as a speed and congestion factor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Look for „Calculated Window Size“ to read the current value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7956376" cy="220039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635896" y="4293096"/>
            <a:ext cx="201622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05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Insufficient TCP window size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 small window can slow down the transmission: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5" name="Picture 2" descr="C:\Synerity Training\Wireshark\Advanced Packet Analysis with Wireshark (APAW)\Ressources\Winsize-too-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75" y="2614613"/>
            <a:ext cx="68770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1585913" y="3881438"/>
            <a:ext cx="5429250" cy="708025"/>
            <a:chOff x="1585913" y="3881438"/>
            <a:chExt cx="5429250" cy="708025"/>
          </a:xfrm>
        </p:grpSpPr>
        <p:cxnSp>
          <p:nvCxnSpPr>
            <p:cNvPr id="7" name="Straight Arrow Connector 4"/>
            <p:cNvCxnSpPr>
              <a:cxnSpLocks noChangeShapeType="1"/>
            </p:cNvCxnSpPr>
            <p:nvPr/>
          </p:nvCxnSpPr>
          <p:spPr bwMode="auto">
            <a:xfrm>
              <a:off x="1766888" y="4243388"/>
              <a:ext cx="5248275" cy="158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" name="TextBox 7"/>
            <p:cNvSpPr txBox="1"/>
            <p:nvPr/>
          </p:nvSpPr>
          <p:spPr>
            <a:xfrm>
              <a:off x="1585913" y="3881438"/>
              <a:ext cx="2216150" cy="708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000" b="1" dirty="0">
                  <a:solidFill>
                    <a:srgbClr val="61B01F"/>
                  </a:solidFill>
                  <a:latin typeface="+mj-lt"/>
                </a:rPr>
                <a:t>HTTP GET</a:t>
              </a:r>
              <a:br>
                <a:rPr lang="de-DE" sz="2000" b="1" dirty="0">
                  <a:solidFill>
                    <a:srgbClr val="61B01F"/>
                  </a:solidFill>
                  <a:latin typeface="+mj-lt"/>
                </a:rPr>
              </a:br>
              <a:r>
                <a:rPr lang="de-DE" sz="2000" b="1" dirty="0">
                  <a:solidFill>
                    <a:srgbClr val="61B01F"/>
                  </a:solidFill>
                  <a:latin typeface="+mj-lt"/>
                </a:rPr>
                <a:t>Winsize=4k</a:t>
              </a:r>
            </a:p>
          </p:txBody>
        </p:sp>
      </p:grpSp>
      <p:cxnSp>
        <p:nvCxnSpPr>
          <p:cNvPr id="9" name="Straight Arrow Connector 4"/>
          <p:cNvCxnSpPr>
            <a:cxnSpLocks noChangeShapeType="1"/>
          </p:cNvCxnSpPr>
          <p:nvPr/>
        </p:nvCxnSpPr>
        <p:spPr bwMode="auto">
          <a:xfrm>
            <a:off x="1766888" y="4695825"/>
            <a:ext cx="5248275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0" name="Straight Arrow Connector 4"/>
          <p:cNvCxnSpPr>
            <a:cxnSpLocks noChangeShapeType="1"/>
          </p:cNvCxnSpPr>
          <p:nvPr/>
        </p:nvCxnSpPr>
        <p:spPr bwMode="auto">
          <a:xfrm>
            <a:off x="1766888" y="5238750"/>
            <a:ext cx="5248275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1" name="Straight Arrow Connector 4"/>
          <p:cNvCxnSpPr>
            <a:cxnSpLocks noChangeShapeType="1"/>
          </p:cNvCxnSpPr>
          <p:nvPr/>
        </p:nvCxnSpPr>
        <p:spPr bwMode="auto">
          <a:xfrm>
            <a:off x="1766888" y="4967288"/>
            <a:ext cx="5248275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pic>
        <p:nvPicPr>
          <p:cNvPr id="12" name="Picture 4" descr="C:\Synerity Training\Wireshark\Advanced Packet Analysis with Wireshark (APAW)\Ressources\C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0" y="5329238"/>
            <a:ext cx="623888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1585913" y="5691188"/>
            <a:ext cx="5429250" cy="400050"/>
            <a:chOff x="1585913" y="5691188"/>
            <a:chExt cx="5429250" cy="400050"/>
          </a:xfrm>
        </p:grpSpPr>
        <p:cxnSp>
          <p:nvCxnSpPr>
            <p:cNvPr id="14" name="Straight Arrow Connector 4"/>
            <p:cNvCxnSpPr>
              <a:cxnSpLocks noChangeShapeType="1"/>
            </p:cNvCxnSpPr>
            <p:nvPr/>
          </p:nvCxnSpPr>
          <p:spPr bwMode="auto">
            <a:xfrm>
              <a:off x="1766888" y="6053138"/>
              <a:ext cx="5248275" cy="158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" name="TextBox 14"/>
            <p:cNvSpPr txBox="1"/>
            <p:nvPr/>
          </p:nvSpPr>
          <p:spPr>
            <a:xfrm>
              <a:off x="1585913" y="5691188"/>
              <a:ext cx="1266825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000" b="1" dirty="0">
                  <a:solidFill>
                    <a:srgbClr val="61B01F"/>
                  </a:solidFill>
                  <a:latin typeface="+mj-lt"/>
                </a:rPr>
                <a:t>ACK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164288" y="5247474"/>
            <a:ext cx="1447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 dirty="0" smtClean="0">
                <a:solidFill>
                  <a:srgbClr val="C00000"/>
                </a:solidFill>
                <a:latin typeface="+mj-lt"/>
              </a:rPr>
              <a:t>Waiting</a:t>
            </a:r>
            <a:r>
              <a:rPr lang="de-DE" sz="2000" b="1" dirty="0">
                <a:solidFill>
                  <a:srgbClr val="C00000"/>
                </a:solidFill>
                <a:latin typeface="+mj-lt"/>
              </a:rPr>
              <a:t/>
            </a:r>
            <a:br>
              <a:rPr lang="de-DE" sz="2000" b="1" dirty="0">
                <a:solidFill>
                  <a:srgbClr val="C00000"/>
                </a:solidFill>
                <a:latin typeface="+mj-lt"/>
              </a:rPr>
            </a:br>
            <a:r>
              <a:rPr lang="de-DE" sz="2000" b="1" dirty="0" smtClean="0">
                <a:solidFill>
                  <a:srgbClr val="C00000"/>
                </a:solidFill>
                <a:latin typeface="+mj-lt"/>
              </a:rPr>
              <a:t>for the ACK</a:t>
            </a:r>
            <a:endParaRPr lang="de-DE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242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Performance Problems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TCP Window is a great help for locating congested servers and clients</a:t>
            </a:r>
          </a:p>
          <a:p>
            <a:r>
              <a:rPr lang="de-DE" dirty="0" smtClean="0"/>
              <a:t>If a computer sends very low window sizes, or window sizes of zero, it may be in trouble</a:t>
            </a:r>
          </a:p>
          <a:p>
            <a:pPr lvl="1"/>
            <a:r>
              <a:rPr lang="de-DE" dirty="0" smtClean="0"/>
              <a:t>Hardware apparently not fast enough to cope with </a:t>
            </a:r>
            <a:r>
              <a:rPr lang="de-DE" b="1" dirty="0" smtClean="0"/>
              <a:t>incoming</a:t>
            </a:r>
            <a:r>
              <a:rPr lang="de-DE" dirty="0" smtClean="0"/>
              <a:t> packets</a:t>
            </a:r>
          </a:p>
          <a:p>
            <a:r>
              <a:rPr lang="de-DE" dirty="0" smtClean="0"/>
              <a:t>Exceptions:</a:t>
            </a:r>
          </a:p>
          <a:p>
            <a:pPr lvl="1"/>
            <a:r>
              <a:rPr lang="de-DE" dirty="0" smtClean="0"/>
              <a:t>Reset Packets -&gt; always has window size of zero</a:t>
            </a:r>
          </a:p>
          <a:p>
            <a:pPr lvl="1"/>
            <a:r>
              <a:rPr lang="de-DE" dirty="0" smtClean="0"/>
              <a:t>Busy servers that do not receive much, e.g. Newstickers often have low window sizes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76243723"/>
              </p:ext>
            </p:extLst>
          </p:nvPr>
        </p:nvGraphicFramePr>
        <p:xfrm>
          <a:off x="685800" y="2111123"/>
          <a:ext cx="7772400" cy="154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000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4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660232" y="1767880"/>
            <a:ext cx="936104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Start at 100</a:t>
            </a:r>
          </a:p>
          <a:p>
            <a:pPr algn="ctr"/>
            <a:r>
              <a:rPr lang="de-DE" dirty="0" smtClean="0"/>
              <a:t>Len 100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First, everything looks good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28" y="4221088"/>
            <a:ext cx="5602235" cy="2116840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 flipH="1">
            <a:off x="395536" y="3477766"/>
            <a:ext cx="1933181" cy="10197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Send me a maximum of 200 bytes at once!</a:t>
            </a:r>
            <a:endParaRPr lang="de-DE" dirty="0"/>
          </a:p>
        </p:txBody>
      </p:sp>
      <p:sp>
        <p:nvSpPr>
          <p:cNvPr id="16" name="Rectangle 15"/>
          <p:cNvSpPr/>
          <p:nvPr/>
        </p:nvSpPr>
        <p:spPr>
          <a:xfrm>
            <a:off x="6660232" y="1764579"/>
            <a:ext cx="936104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Start at 0</a:t>
            </a:r>
          </a:p>
          <a:p>
            <a:pPr algn="ctr"/>
            <a:r>
              <a:rPr lang="de-DE" dirty="0" smtClean="0"/>
              <a:t>Len 100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79712" y="2564904"/>
            <a:ext cx="94857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Got </a:t>
            </a:r>
            <a:r>
              <a:rPr lang="de-DE" dirty="0"/>
              <a:t>2</a:t>
            </a:r>
            <a:r>
              <a:rPr lang="de-DE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98043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77192E-6 L -0.61805 -0.0041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8.69766E-7 L -0.50781 -0.004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93245E-6 L 0.51511 0.0050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5" grpId="0" animBg="1"/>
      <p:bldP spid="16" grpId="0" animBg="1"/>
      <p:bldP spid="16" grpId="1" animBg="1"/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Basics </a:t>
            </a:r>
            <a:r>
              <a:rPr lang="de-DE" dirty="0" smtClean="0"/>
              <a:t>of managing Data Transfers</a:t>
            </a:r>
          </a:p>
          <a:p>
            <a:r>
              <a:rPr lang="de-DE" dirty="0" smtClean="0"/>
              <a:t>The Sliding Window</a:t>
            </a:r>
          </a:p>
          <a:p>
            <a:r>
              <a:rPr lang="de-DE" dirty="0" smtClean="0"/>
              <a:t>Packet Loss - „when Things go wrong“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24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660232" y="1767880"/>
            <a:ext cx="936104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Start at 300</a:t>
            </a:r>
          </a:p>
          <a:p>
            <a:pPr algn="ctr"/>
            <a:r>
              <a:rPr lang="de-DE" dirty="0" smtClean="0"/>
              <a:t>Len 100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Then something goes wrong...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28" y="4221088"/>
            <a:ext cx="5602235" cy="21168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56103" y="1767880"/>
            <a:ext cx="936104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Start at 200 </a:t>
            </a:r>
          </a:p>
          <a:p>
            <a:pPr algn="ctr"/>
            <a:r>
              <a:rPr lang="de-DE" dirty="0" smtClean="0"/>
              <a:t>Len 100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79712" y="2564904"/>
            <a:ext cx="94857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Got </a:t>
            </a:r>
            <a:r>
              <a:rPr lang="de-DE" dirty="0"/>
              <a:t>2</a:t>
            </a:r>
            <a:r>
              <a:rPr lang="de-DE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0957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8.69766E-7 L -0.27899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8.69766E-7 L -0.50781 -0.0046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93245E-6 L 0.51511 0.0050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6" grpId="0" animBg="1"/>
      <p:bldP spid="16" grpId="1" animBg="1"/>
      <p:bldP spid="19" grpId="0" animBg="1"/>
      <p:bldP spid="1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Retransmission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28" y="4221088"/>
            <a:ext cx="5602235" cy="21168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56103" y="1772816"/>
            <a:ext cx="93610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Start at 200 </a:t>
            </a:r>
          </a:p>
          <a:p>
            <a:pPr algn="ctr"/>
            <a:r>
              <a:rPr lang="de-DE" dirty="0" smtClean="0"/>
              <a:t>Len 100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79712" y="2564904"/>
            <a:ext cx="94857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Got </a:t>
            </a:r>
            <a:r>
              <a:rPr lang="de-DE" dirty="0"/>
              <a:t>4</a:t>
            </a:r>
            <a:r>
              <a:rPr lang="de-DE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36202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3229E-6 L -0.51527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6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93245E-6 L 0.51511 0.0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76390369"/>
              </p:ext>
            </p:extLst>
          </p:nvPr>
        </p:nvGraphicFramePr>
        <p:xfrm>
          <a:off x="683568" y="2492896"/>
          <a:ext cx="7772400" cy="1020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624816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TCP Retransmissions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Retransmissions happen in every network</a:t>
            </a:r>
          </a:p>
          <a:p>
            <a:r>
              <a:rPr lang="de-DE" dirty="0" smtClean="0"/>
              <a:t>Different ways to trigger a retransmission:</a:t>
            </a:r>
          </a:p>
          <a:p>
            <a:pPr lvl="1"/>
            <a:r>
              <a:rPr lang="de-DE" dirty="0" smtClean="0"/>
              <a:t>By time out</a:t>
            </a:r>
          </a:p>
          <a:p>
            <a:pPr lvl="1"/>
            <a:r>
              <a:rPr lang="de-DE" dirty="0" smtClean="0"/>
              <a:t>By Triple Duplicate ACK</a:t>
            </a:r>
          </a:p>
          <a:p>
            <a:pPr lvl="1"/>
            <a:r>
              <a:rPr lang="de-DE" dirty="0" smtClean="0"/>
              <a:t>By Selective Acknowledgement (SACK)</a:t>
            </a:r>
          </a:p>
          <a:p>
            <a:r>
              <a:rPr lang="de-DE" dirty="0" smtClean="0"/>
              <a:t>Most important aspect:</a:t>
            </a:r>
          </a:p>
          <a:p>
            <a:pPr lvl="1"/>
            <a:r>
              <a:rPr lang="de-DE" dirty="0" smtClean="0"/>
              <a:t>How much time do they cost?</a:t>
            </a:r>
          </a:p>
          <a:p>
            <a:pPr lvl="1"/>
            <a:endParaRPr lang="de-D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45308352"/>
              </p:ext>
            </p:extLst>
          </p:nvPr>
        </p:nvGraphicFramePr>
        <p:xfrm>
          <a:off x="685800" y="2111123"/>
          <a:ext cx="7772400" cy="154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eMail:	jasper@packet-foo.com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Blog:		blog.packet-foo.com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Twitter:	@packetjay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000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91412288"/>
              </p:ext>
            </p:extLst>
          </p:nvPr>
        </p:nvGraphicFramePr>
        <p:xfrm>
          <a:off x="683568" y="2492896"/>
          <a:ext cx="7772400" cy="1020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42788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 of managing data transfers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4850" indent="-514350">
              <a:buFont typeface="+mj-lt"/>
              <a:buAutoNum type="arabicPeriod"/>
            </a:pPr>
            <a:r>
              <a:rPr lang="de-DE" dirty="0" smtClean="0"/>
              <a:t>Application data is segmented in small chunks before transfer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28" y="4221088"/>
            <a:ext cx="5602235" cy="2116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72200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6660232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6948264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7236296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7524328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6380851" y="3068960"/>
            <a:ext cx="1449065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Data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32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 of managing data transfers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4850" indent="-514350">
              <a:buFont typeface="+mj-lt"/>
              <a:buAutoNum type="arabicPeriod" startAt="2"/>
            </a:pPr>
            <a:r>
              <a:rPr lang="de-DE" dirty="0" smtClean="0"/>
              <a:t>Sucessful Transfer of segmented data is not guaranteed by the physical network...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28" y="4221088"/>
            <a:ext cx="5602235" cy="2116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72200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6660232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6948264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7236296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7524328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752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50382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504 -0.005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27552 -0.00532 " pathEditMode="relative" rAng="0" ptsTypes="AA">
                                      <p:cBhvr>
                                        <p:cTn id="14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956648" y="3072042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 of managing data transfers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4850" indent="-514350">
              <a:buFont typeface="+mj-lt"/>
              <a:buAutoNum type="arabicPeriod" startAt="3"/>
            </a:pPr>
            <a:r>
              <a:rPr lang="de-DE" dirty="0" smtClean="0"/>
              <a:t>...so let‘s number those segments and confirm which ones are received...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28" y="4221088"/>
            <a:ext cx="5602235" cy="2116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72200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6660232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6936106" y="3072042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7236296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0" name="Rectangle 9"/>
          <p:cNvSpPr/>
          <p:nvPr/>
        </p:nvSpPr>
        <p:spPr>
          <a:xfrm>
            <a:off x="7524328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11" name="Rectangle 10"/>
          <p:cNvSpPr/>
          <p:nvPr/>
        </p:nvSpPr>
        <p:spPr>
          <a:xfrm>
            <a:off x="2321052" y="3576098"/>
            <a:ext cx="288032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2" name="Rectangle 11"/>
          <p:cNvSpPr/>
          <p:nvPr/>
        </p:nvSpPr>
        <p:spPr>
          <a:xfrm>
            <a:off x="2033020" y="3576098"/>
            <a:ext cx="288032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44988" y="3576098"/>
            <a:ext cx="288032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551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50382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55921 0.0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504 -0.005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55921 0.005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27552 -0.00532 " pathEditMode="relative" rAng="0" ptsTypes="AA">
                                      <p:cBhvr>
                                        <p:cTn id="30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50486 -0.00578 " pathEditMode="relative" rAng="0" ptsTypes="AA">
                                      <p:cBhvr>
                                        <p:cTn id="42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4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55921 0.0053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2" animBg="1"/>
      <p:bldP spid="6" grpId="0" animBg="1"/>
      <p:bldP spid="7" grpId="0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Basics of managing data transfers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Question:</a:t>
            </a:r>
            <a:r>
              <a:rPr lang="de-DE" dirty="0" smtClean="0"/>
              <a:t> is numbering the packets good enough to ensure everything is fine?</a:t>
            </a:r>
          </a:p>
          <a:p>
            <a:r>
              <a:rPr lang="de-DE" b="1" dirty="0" smtClean="0"/>
              <a:t>Answer:</a:t>
            </a:r>
            <a:r>
              <a:rPr lang="de-DE" dirty="0" smtClean="0"/>
              <a:t> unfortunately not...</a:t>
            </a:r>
          </a:p>
          <a:p>
            <a:pPr lvl="1"/>
            <a:r>
              <a:rPr lang="de-DE" dirty="0" smtClean="0"/>
              <a:t>...because we only know a certain segment was received, but not if it was </a:t>
            </a:r>
            <a:r>
              <a:rPr lang="de-DE" u="sng" dirty="0" smtClean="0"/>
              <a:t>complete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302381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 of managing data transfers</a:t>
            </a:r>
            <a:endParaRPr lang="de-DE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0500" indent="0">
              <a:buNone/>
            </a:pPr>
            <a:r>
              <a:rPr lang="de-DE" dirty="0" smtClean="0"/>
              <a:t>How about this?</a:t>
            </a:r>
          </a:p>
          <a:p>
            <a:pPr marL="190500" indent="0">
              <a:buNone/>
            </a:pPr>
            <a:endParaRPr lang="de-DE" dirty="0"/>
          </a:p>
          <a:p>
            <a:pPr marL="190500" indent="0">
              <a:buNone/>
            </a:pPr>
            <a:endParaRPr lang="de-DE" dirty="0" smtClean="0"/>
          </a:p>
          <a:p>
            <a:pPr marL="190500" indent="0">
              <a:buNone/>
            </a:pPr>
            <a:endParaRPr lang="de-DE" dirty="0"/>
          </a:p>
          <a:p>
            <a:pPr marL="190500" indent="0">
              <a:buNone/>
            </a:pPr>
            <a:endParaRPr lang="de-DE" dirty="0" smtClean="0"/>
          </a:p>
          <a:p>
            <a:pPr marL="190500" indent="0">
              <a:buNone/>
            </a:pPr>
            <a:endParaRPr lang="de-DE" dirty="0"/>
          </a:p>
          <a:p>
            <a:pPr marL="190500" indent="0">
              <a:buNone/>
            </a:pPr>
            <a:endParaRPr lang="de-DE" dirty="0" smtClean="0"/>
          </a:p>
          <a:p>
            <a:pPr marL="190500" indent="0">
              <a:buNone/>
            </a:pPr>
            <a:r>
              <a:rPr lang="de-DE" dirty="0" smtClean="0"/>
              <a:t>Can we improve that further?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3" y="4365104"/>
            <a:ext cx="8659386" cy="9159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88265" y="2636912"/>
            <a:ext cx="936104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#1</a:t>
            </a:r>
          </a:p>
          <a:p>
            <a:pPr algn="ctr"/>
            <a:r>
              <a:rPr lang="de-DE" dirty="0" smtClean="0"/>
              <a:t>Len 100</a:t>
            </a:r>
          </a:p>
        </p:txBody>
      </p:sp>
      <p:sp>
        <p:nvSpPr>
          <p:cNvPr id="6" name="Rectangle 5"/>
          <p:cNvSpPr/>
          <p:nvPr/>
        </p:nvSpPr>
        <p:spPr>
          <a:xfrm>
            <a:off x="273861" y="3455634"/>
            <a:ext cx="94857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Got #1</a:t>
            </a:r>
          </a:p>
          <a:p>
            <a:pPr algn="ctr"/>
            <a:r>
              <a:rPr lang="de-DE" dirty="0" smtClean="0"/>
              <a:t>Len 100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1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91557E-6 L -0.84219 -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1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84987E-6 L 0.83229 0.008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15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1_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826</Words>
  <Application>Microsoft Office PowerPoint</Application>
  <PresentationFormat>On-screen Show (4:3)</PresentationFormat>
  <Paragraphs>200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1_simple-light</vt:lpstr>
      <vt:lpstr>Custom Design</vt:lpstr>
      <vt:lpstr>PowerPoint Presentation</vt:lpstr>
      <vt:lpstr>About this presentation file</vt:lpstr>
      <vt:lpstr>Agenda</vt:lpstr>
      <vt:lpstr>PowerPoint Presentation</vt:lpstr>
      <vt:lpstr>Basics of managing data transfers</vt:lpstr>
      <vt:lpstr>Basics of managing data transfers</vt:lpstr>
      <vt:lpstr>Basics of managing data transfers</vt:lpstr>
      <vt:lpstr>Basics of managing data transfers</vt:lpstr>
      <vt:lpstr>Basics of managing data transfers</vt:lpstr>
      <vt:lpstr>Basics of managing data transfers</vt:lpstr>
      <vt:lpstr>TCP Sequence and Acknowledge</vt:lpstr>
      <vt:lpstr>TCP Session Start</vt:lpstr>
      <vt:lpstr>It‘s Wireshark time</vt:lpstr>
      <vt:lpstr>PowerPoint Presentation</vt:lpstr>
      <vt:lpstr>Initial Sequence Numbers</vt:lpstr>
      <vt:lpstr>Relative Sequence Numbers</vt:lpstr>
      <vt:lpstr>Sequence Numbers – The Rules</vt:lpstr>
      <vt:lpstr>Okay, let‘s see...</vt:lpstr>
      <vt:lpstr>Additional things to consider</vt:lpstr>
      <vt:lpstr>PowerPoint Presentation</vt:lpstr>
      <vt:lpstr>Positive Ack with Retransmission</vt:lpstr>
      <vt:lpstr>Instead, send more...</vt:lpstr>
      <vt:lpstr>Instead, send more...</vt:lpstr>
      <vt:lpstr>PowerPoint Presentation</vt:lpstr>
      <vt:lpstr>TCP Window Size</vt:lpstr>
      <vt:lpstr>Insufficient TCP window size</vt:lpstr>
      <vt:lpstr>Performance Problems</vt:lpstr>
      <vt:lpstr>PowerPoint Presentation</vt:lpstr>
      <vt:lpstr>First, everything looks good</vt:lpstr>
      <vt:lpstr>Then something goes wrong...</vt:lpstr>
      <vt:lpstr>Retransmission</vt:lpstr>
      <vt:lpstr>PowerPoint Presentation</vt:lpstr>
      <vt:lpstr>TCP Retransmissions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 Analysis - First Steps</dc:title>
  <dc:creator>Jasper Bongertz</dc:creator>
  <cp:keywords>sharkfest,wireshark</cp:keywords>
  <cp:lastModifiedBy>Jasper</cp:lastModifiedBy>
  <cp:revision>57</cp:revision>
  <dcterms:modified xsi:type="dcterms:W3CDTF">2014-07-02T22:00:21Z</dcterms:modified>
</cp:coreProperties>
</file>